
<file path=[Content_Types].xml><?xml version="1.0" encoding="utf-8"?>
<Types xmlns="http://schemas.openxmlformats.org/package/2006/content-types">
  <Default ContentType="application/x-fontdata" Extension="fntdata"/>
  <Default ContentType="image/gif" Extension="gif"/>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Horizon" charset="1" panose="02000500000000000000"/>
      <p:regular r:id="rId15"/>
    </p:embeddedFont>
    <p:embeddedFont>
      <p:font typeface="Roboto Mono" charset="1" panose="00000000000000000000"/>
      <p:regular r:id="rId16"/>
    </p:embeddedFont>
    <p:embeddedFont>
      <p:font typeface="Roboto Mono Bold Italics" charset="1" panose="00000000000000000000"/>
      <p:regular r:id="rId17"/>
    </p:embeddedFont>
    <p:embeddedFont>
      <p:font typeface="Roboto Mono 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4889" r="0" b="-2288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000000">
                    <a:alpha val="32000"/>
                  </a:srgbClr>
                </a:gs>
                <a:gs pos="100000">
                  <a:srgbClr val="3533CD">
                    <a:alpha val="32000"/>
                  </a:srgbClr>
                </a:gs>
              </a:gsLst>
              <a:lin ang="0"/>
            </a:gra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902831" y="781050"/>
            <a:ext cx="7702913" cy="1417749"/>
          </a:xfrm>
          <a:prstGeom prst="rect">
            <a:avLst/>
          </a:prstGeom>
        </p:spPr>
        <p:txBody>
          <a:bodyPr anchor="t" rtlCol="false" tIns="0" lIns="0" bIns="0" rIns="0">
            <a:spAutoFit/>
          </a:bodyPr>
          <a:lstStyle/>
          <a:p>
            <a:pPr algn="ctr">
              <a:lnSpc>
                <a:spcPts val="10802"/>
              </a:lnSpc>
            </a:pPr>
            <a:r>
              <a:rPr lang="en-US" sz="7716">
                <a:solidFill>
                  <a:srgbClr val="FFFFFF"/>
                </a:solidFill>
                <a:latin typeface="Horizon"/>
                <a:ea typeface="Horizon"/>
                <a:cs typeface="Horizon"/>
                <a:sym typeface="Horizon"/>
              </a:rPr>
              <a:t>the ss600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22479000"/>
          </a:xfrm>
          <a:custGeom>
            <a:avLst/>
            <a:gdLst/>
            <a:ahLst/>
            <a:cxnLst/>
            <a:rect r="r" b="b" t="t" l="l"/>
            <a:pathLst>
              <a:path h="22479000" w="18288000">
                <a:moveTo>
                  <a:pt x="0" y="0"/>
                </a:moveTo>
                <a:lnTo>
                  <a:pt x="18288000" y="0"/>
                </a:lnTo>
                <a:lnTo>
                  <a:pt x="18288000" y="22479000"/>
                </a:lnTo>
                <a:lnTo>
                  <a:pt x="0" y="22479000"/>
                </a:lnTo>
                <a:lnTo>
                  <a:pt x="0" y="0"/>
                </a:lnTo>
                <a:close/>
              </a:path>
            </a:pathLst>
          </a:custGeom>
          <a:blipFill>
            <a:blip r:embed="rId2"/>
            <a:stretch>
              <a:fillRect l="-11458" t="0" r="-11458"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490567" y="800100"/>
            <a:ext cx="7306866" cy="1338072"/>
          </a:xfrm>
          <a:prstGeom prst="rect">
            <a:avLst/>
          </a:prstGeom>
        </p:spPr>
        <p:txBody>
          <a:bodyPr anchor="t" rtlCol="false" tIns="0" lIns="0" bIns="0" rIns="0">
            <a:spAutoFit/>
          </a:bodyPr>
          <a:lstStyle/>
          <a:p>
            <a:pPr algn="ctr">
              <a:lnSpc>
                <a:spcPts val="10247"/>
              </a:lnSpc>
            </a:pPr>
            <a:r>
              <a:rPr lang="en-US" sz="7319">
                <a:solidFill>
                  <a:srgbClr val="FFFFFF"/>
                </a:solidFill>
                <a:latin typeface="Horizon"/>
                <a:ea typeface="Horizon"/>
                <a:cs typeface="Horizon"/>
                <a:sym typeface="Horizon"/>
              </a:rPr>
              <a:t>the ss600</a:t>
            </a:r>
          </a:p>
        </p:txBody>
      </p:sp>
      <p:sp>
        <p:nvSpPr>
          <p:cNvPr name="TextBox 7" id="7"/>
          <p:cNvSpPr txBox="true"/>
          <p:nvPr/>
        </p:nvSpPr>
        <p:spPr>
          <a:xfrm rot="0">
            <a:off x="1028700" y="3029267"/>
            <a:ext cx="16230600" cy="4321810"/>
          </a:xfrm>
          <a:prstGeom prst="rect">
            <a:avLst/>
          </a:prstGeom>
        </p:spPr>
        <p:txBody>
          <a:bodyPr anchor="t" rtlCol="false" tIns="0" lIns="0" bIns="0" rIns="0">
            <a:spAutoFit/>
          </a:bodyPr>
          <a:lstStyle/>
          <a:p>
            <a:pPr algn="ctr">
              <a:lnSpc>
                <a:spcPts val="4340"/>
              </a:lnSpc>
            </a:pPr>
            <a:r>
              <a:rPr lang="en-US" sz="3100">
                <a:solidFill>
                  <a:srgbClr val="FFFFFF"/>
                </a:solidFill>
                <a:latin typeface="Roboto Mono"/>
                <a:ea typeface="Roboto Mono"/>
                <a:cs typeface="Roboto Mono"/>
                <a:sym typeface="Roboto Mono"/>
              </a:rPr>
              <a:t>The Simply Silent 600, also referred to as the SS600, is a significantly modified Aptera-inspired vehicle. With solar power, this car can travel 60 kilometers per day. Additionally, it has a 600-kilometer range between charges. This three-seater car will cost you about 13 lakhs. In order to prevent aerodynamic drag, it has both an integrated and a deployable solar panel that will only activate when the vehicle is at rest. An EV charging station is not necessary to charge this transportable solar panel.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11460" y="800100"/>
            <a:ext cx="15455554" cy="2628806"/>
          </a:xfrm>
          <a:prstGeom prst="rect">
            <a:avLst/>
          </a:prstGeom>
        </p:spPr>
        <p:txBody>
          <a:bodyPr anchor="t" rtlCol="false" tIns="0" lIns="0" bIns="0" rIns="0">
            <a:spAutoFit/>
          </a:bodyPr>
          <a:lstStyle/>
          <a:p>
            <a:pPr algn="ctr">
              <a:lnSpc>
                <a:spcPts val="10249"/>
              </a:lnSpc>
            </a:pPr>
            <a:r>
              <a:rPr lang="en-US" sz="7321">
                <a:solidFill>
                  <a:srgbClr val="FFFFFF"/>
                </a:solidFill>
                <a:latin typeface="Horizon"/>
                <a:ea typeface="Horizon"/>
                <a:cs typeface="Horizon"/>
                <a:sym typeface="Horizon"/>
              </a:rPr>
              <a:t>the vision behind the mission</a:t>
            </a:r>
          </a:p>
        </p:txBody>
      </p:sp>
      <p:sp>
        <p:nvSpPr>
          <p:cNvPr name="TextBox 7" id="7"/>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8" id="8"/>
          <p:cNvSpPr txBox="true"/>
          <p:nvPr/>
        </p:nvSpPr>
        <p:spPr>
          <a:xfrm rot="0">
            <a:off x="1028700" y="4325303"/>
            <a:ext cx="16230600" cy="4321810"/>
          </a:xfrm>
          <a:prstGeom prst="rect">
            <a:avLst/>
          </a:prstGeom>
        </p:spPr>
        <p:txBody>
          <a:bodyPr anchor="t" rtlCol="false" tIns="0" lIns="0" bIns="0" rIns="0">
            <a:spAutoFit/>
          </a:bodyPr>
          <a:lstStyle/>
          <a:p>
            <a:pPr algn="ctr">
              <a:lnSpc>
                <a:spcPts val="4340"/>
              </a:lnSpc>
            </a:pPr>
            <a:r>
              <a:rPr lang="en-US" sz="3100">
                <a:solidFill>
                  <a:srgbClr val="FFFFFF"/>
                </a:solidFill>
                <a:latin typeface="Roboto Mono"/>
                <a:ea typeface="Roboto Mono"/>
                <a:cs typeface="Roboto Mono"/>
                <a:sym typeface="Roboto Mono"/>
              </a:rPr>
              <a:t>By being the top supplier of environmentally friendly electric cars (EVs) that blend performance, cutting-edge technology, and environmental stewardship, we hope to transform the automotive sector and contribute to a cleaner, greener future.</a:t>
            </a:r>
          </a:p>
          <a:p>
            <a:pPr algn="ctr">
              <a:lnSpc>
                <a:spcPts val="4340"/>
              </a:lnSpc>
            </a:pPr>
            <a:r>
              <a:rPr lang="en-US" sz="3100">
                <a:solidFill>
                  <a:srgbClr val="FFFFFF"/>
                </a:solidFill>
                <a:latin typeface="Roboto Mono"/>
                <a:ea typeface="Roboto Mono"/>
                <a:cs typeface="Roboto Mono"/>
                <a:sym typeface="Roboto Mono"/>
              </a:rPr>
              <a:t>Our goal is to create, produce, and sell EVs that put sustainability, affordability, and innovation first so that customers can choose environmentally friendly options without sacrificing performance or quality.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040"/>
            <a:ext cx="18288000" cy="22669500"/>
          </a:xfrm>
          <a:custGeom>
            <a:avLst/>
            <a:gdLst/>
            <a:ahLst/>
            <a:cxnLst/>
            <a:rect r="r" b="b" t="t" l="l"/>
            <a:pathLst>
              <a:path h="22669500" w="18288000">
                <a:moveTo>
                  <a:pt x="0" y="0"/>
                </a:moveTo>
                <a:lnTo>
                  <a:pt x="18288000" y="0"/>
                </a:lnTo>
                <a:lnTo>
                  <a:pt x="18288000" y="22669500"/>
                </a:lnTo>
                <a:lnTo>
                  <a:pt x="0" y="22669500"/>
                </a:lnTo>
                <a:lnTo>
                  <a:pt x="0" y="0"/>
                </a:lnTo>
                <a:close/>
              </a:path>
            </a:pathLst>
          </a:custGeom>
          <a:blipFill>
            <a:blip r:embed="rId2"/>
            <a:stretch>
              <a:fillRect l="-11979" t="0" r="-11979" b="0"/>
            </a:stretch>
          </a:blipFill>
        </p:spPr>
      </p:sp>
      <p:grpSp>
        <p:nvGrpSpPr>
          <p:cNvPr name="Group 3" id="3"/>
          <p:cNvGrpSpPr/>
          <p:nvPr/>
        </p:nvGrpSpPr>
        <p:grpSpPr>
          <a:xfrm rot="0">
            <a:off x="10003"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3496196"/>
            <a:ext cx="8740534" cy="4370267"/>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C6A6F">
                <a:alpha val="74902"/>
              </a:srgbClr>
            </a:solidFill>
          </p:spPr>
        </p:sp>
        <p:sp>
          <p:nvSpPr>
            <p:cNvPr name="TextBox 8" id="8"/>
            <p:cNvSpPr txBox="true"/>
            <p:nvPr/>
          </p:nvSpPr>
          <p:spPr>
            <a:xfrm>
              <a:off x="177800" y="-38100"/>
              <a:ext cx="558800"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144000" y="5160777"/>
            <a:ext cx="10003" cy="936329"/>
          </a:xfrm>
          <a:prstGeom prst="rect">
            <a:avLst/>
          </a:prstGeom>
        </p:spPr>
        <p:txBody>
          <a:bodyPr anchor="t" rtlCol="false" tIns="0" lIns="0" bIns="0" rIns="0">
            <a:spAutoFit/>
          </a:bodyPr>
          <a:lstStyle/>
          <a:p>
            <a:pPr algn="ctr">
              <a:lnSpc>
                <a:spcPts val="7645"/>
              </a:lnSpc>
            </a:pPr>
          </a:p>
        </p:txBody>
      </p:sp>
      <p:sp>
        <p:nvSpPr>
          <p:cNvPr name="TextBox 10" id="10"/>
          <p:cNvSpPr txBox="true"/>
          <p:nvPr/>
        </p:nvSpPr>
        <p:spPr>
          <a:xfrm rot="0">
            <a:off x="3151271" y="5167344"/>
            <a:ext cx="5600129" cy="1985422"/>
          </a:xfrm>
          <a:prstGeom prst="rect">
            <a:avLst/>
          </a:prstGeom>
        </p:spPr>
        <p:txBody>
          <a:bodyPr anchor="t" rtlCol="false" tIns="0" lIns="0" bIns="0" rIns="0">
            <a:spAutoFit/>
          </a:bodyPr>
          <a:lstStyle/>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Eco-Conscious Consumers</a:t>
            </a:r>
          </a:p>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Urban Commuters</a:t>
            </a:r>
          </a:p>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Families </a:t>
            </a:r>
          </a:p>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Commercial Fleets</a:t>
            </a:r>
          </a:p>
        </p:txBody>
      </p:sp>
      <p:grpSp>
        <p:nvGrpSpPr>
          <p:cNvPr name="Group 11" id="11"/>
          <p:cNvGrpSpPr/>
          <p:nvPr/>
        </p:nvGrpSpPr>
        <p:grpSpPr>
          <a:xfrm rot="0">
            <a:off x="8518766" y="3496196"/>
            <a:ext cx="8740534" cy="4370267"/>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C6A6F">
                <a:alpha val="80000"/>
              </a:srgbClr>
            </a:solidFill>
          </p:spPr>
        </p:sp>
        <p:sp>
          <p:nvSpPr>
            <p:cNvPr name="TextBox 13" id="13"/>
            <p:cNvSpPr txBox="true"/>
            <p:nvPr/>
          </p:nvSpPr>
          <p:spPr>
            <a:xfrm>
              <a:off x="177800" y="-38100"/>
              <a:ext cx="558800" cy="444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411460" y="800100"/>
            <a:ext cx="15455554" cy="1335726"/>
          </a:xfrm>
          <a:prstGeom prst="rect">
            <a:avLst/>
          </a:prstGeom>
        </p:spPr>
        <p:txBody>
          <a:bodyPr anchor="t" rtlCol="false" tIns="0" lIns="0" bIns="0" rIns="0">
            <a:spAutoFit/>
          </a:bodyPr>
          <a:lstStyle/>
          <a:p>
            <a:pPr algn="ctr">
              <a:lnSpc>
                <a:spcPts val="10249"/>
              </a:lnSpc>
            </a:pPr>
            <a:r>
              <a:rPr lang="en-US" sz="7321">
                <a:solidFill>
                  <a:srgbClr val="FFFFFF"/>
                </a:solidFill>
                <a:latin typeface="Horizon"/>
                <a:ea typeface="Horizon"/>
                <a:cs typeface="Horizon"/>
                <a:sym typeface="Horizon"/>
              </a:rPr>
              <a:t>Market analysis</a:t>
            </a:r>
          </a:p>
        </p:txBody>
      </p:sp>
      <p:sp>
        <p:nvSpPr>
          <p:cNvPr name="TextBox 15" id="15"/>
          <p:cNvSpPr txBox="true"/>
          <p:nvPr/>
        </p:nvSpPr>
        <p:spPr>
          <a:xfrm rot="0">
            <a:off x="3146710" y="4124168"/>
            <a:ext cx="3875981" cy="688975"/>
          </a:xfrm>
          <a:prstGeom prst="rect">
            <a:avLst/>
          </a:prstGeom>
        </p:spPr>
        <p:txBody>
          <a:bodyPr anchor="t" rtlCol="false" tIns="0" lIns="0" bIns="0" rIns="0">
            <a:spAutoFit/>
          </a:bodyPr>
          <a:lstStyle/>
          <a:p>
            <a:pPr algn="ctr">
              <a:lnSpc>
                <a:spcPts val="5600"/>
              </a:lnSpc>
            </a:pPr>
            <a:r>
              <a:rPr lang="en-US" b="true" sz="4000" i="true">
                <a:solidFill>
                  <a:srgbClr val="FFFFFF"/>
                </a:solidFill>
                <a:latin typeface="Roboto Mono Bold Italics"/>
                <a:ea typeface="Roboto Mono Bold Italics"/>
                <a:cs typeface="Roboto Mono Bold Italics"/>
                <a:sym typeface="Roboto Mono Bold Italics"/>
              </a:rPr>
              <a:t>Target Market</a:t>
            </a:r>
          </a:p>
        </p:txBody>
      </p:sp>
      <p:sp>
        <p:nvSpPr>
          <p:cNvPr name="TextBox 16" id="16"/>
          <p:cNvSpPr txBox="true"/>
          <p:nvPr/>
        </p:nvSpPr>
        <p:spPr>
          <a:xfrm rot="0">
            <a:off x="10854072" y="4083109"/>
            <a:ext cx="3875981" cy="688975"/>
          </a:xfrm>
          <a:prstGeom prst="rect">
            <a:avLst/>
          </a:prstGeom>
        </p:spPr>
        <p:txBody>
          <a:bodyPr anchor="t" rtlCol="false" tIns="0" lIns="0" bIns="0" rIns="0">
            <a:spAutoFit/>
          </a:bodyPr>
          <a:lstStyle/>
          <a:p>
            <a:pPr algn="ctr">
              <a:lnSpc>
                <a:spcPts val="5600"/>
              </a:lnSpc>
            </a:pPr>
            <a:r>
              <a:rPr lang="en-US" b="true" sz="4000" i="true">
                <a:solidFill>
                  <a:srgbClr val="FFFFFF"/>
                </a:solidFill>
                <a:latin typeface="Roboto Mono Bold Italics"/>
                <a:ea typeface="Roboto Mono Bold Italics"/>
                <a:cs typeface="Roboto Mono Bold Italics"/>
                <a:sym typeface="Roboto Mono Bold Italics"/>
              </a:rPr>
              <a:t>Market Trends</a:t>
            </a:r>
          </a:p>
        </p:txBody>
      </p:sp>
      <p:sp>
        <p:nvSpPr>
          <p:cNvPr name="TextBox 17" id="17"/>
          <p:cNvSpPr txBox="true"/>
          <p:nvPr/>
        </p:nvSpPr>
        <p:spPr>
          <a:xfrm rot="0">
            <a:off x="10858634" y="5167344"/>
            <a:ext cx="4732920" cy="1985422"/>
          </a:xfrm>
          <a:prstGeom prst="rect">
            <a:avLst/>
          </a:prstGeom>
        </p:spPr>
        <p:txBody>
          <a:bodyPr anchor="t" rtlCol="false" tIns="0" lIns="0" bIns="0" rIns="0">
            <a:spAutoFit/>
          </a:bodyPr>
          <a:lstStyle/>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Regulatory Support</a:t>
            </a:r>
          </a:p>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Growing EV </a:t>
            </a:r>
            <a:r>
              <a:rPr lang="en-US" sz="2844">
                <a:solidFill>
                  <a:srgbClr val="FFFFFF"/>
                </a:solidFill>
                <a:latin typeface="Roboto Mono"/>
                <a:ea typeface="Roboto Mono"/>
                <a:cs typeface="Roboto Mono"/>
                <a:sym typeface="Roboto Mono"/>
              </a:rPr>
              <a:t>Adoption</a:t>
            </a:r>
          </a:p>
          <a:p>
            <a:pPr algn="just" marL="614187" indent="-307094" lvl="1">
              <a:lnSpc>
                <a:spcPts val="3982"/>
              </a:lnSpc>
              <a:buFont typeface="Arial"/>
              <a:buChar char="•"/>
            </a:pPr>
            <a:r>
              <a:rPr lang="en-US" sz="2844">
                <a:solidFill>
                  <a:srgbClr val="FFFFFF"/>
                </a:solidFill>
                <a:latin typeface="Roboto Mono"/>
                <a:ea typeface="Roboto Mono"/>
                <a:cs typeface="Roboto Mono"/>
                <a:sym typeface="Roboto Mono"/>
              </a:rPr>
              <a:t>Technological </a:t>
            </a:r>
          </a:p>
          <a:p>
            <a:pPr algn="just">
              <a:lnSpc>
                <a:spcPts val="3982"/>
              </a:lnSpc>
            </a:pPr>
            <a:r>
              <a:rPr lang="en-US" sz="2844">
                <a:solidFill>
                  <a:srgbClr val="FFFFFF"/>
                </a:solidFill>
                <a:latin typeface="Roboto Mono"/>
                <a:ea typeface="Roboto Mono"/>
                <a:cs typeface="Roboto Mono"/>
                <a:sym typeface="Roboto Mono"/>
              </a:rPr>
              <a:t>   Advancements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2248056" cy="21219356"/>
          </a:xfrm>
          <a:custGeom>
            <a:avLst/>
            <a:gdLst/>
            <a:ahLst/>
            <a:cxnLst/>
            <a:rect r="r" b="b" t="t" l="l"/>
            <a:pathLst>
              <a:path h="21219356" w="22248056">
                <a:moveTo>
                  <a:pt x="0" y="0"/>
                </a:moveTo>
                <a:lnTo>
                  <a:pt x="22248056" y="0"/>
                </a:lnTo>
                <a:lnTo>
                  <a:pt x="22248056" y="21219356"/>
                </a:lnTo>
                <a:lnTo>
                  <a:pt x="0" y="21219356"/>
                </a:lnTo>
                <a:lnTo>
                  <a:pt x="0" y="0"/>
                </a:lnTo>
                <a:close/>
              </a:path>
            </a:pathLst>
          </a:custGeom>
          <a:blipFill>
            <a:blip r:embed="rId2"/>
            <a:stretch>
              <a:fillRect l="0" t="-2423" r="0" b="-2423"/>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2622448"/>
            <a:ext cx="16230600" cy="7698740"/>
          </a:xfrm>
          <a:prstGeom prst="rect">
            <a:avLst/>
          </a:prstGeom>
        </p:spPr>
        <p:txBody>
          <a:bodyPr anchor="t" rtlCol="false" tIns="0" lIns="0" bIns="0" rIns="0">
            <a:spAutoFit/>
          </a:bodyPr>
          <a:lstStyle/>
          <a:p>
            <a:pPr algn="ctr">
              <a:lnSpc>
                <a:spcPts val="4060"/>
              </a:lnSpc>
            </a:pPr>
            <a:r>
              <a:rPr lang="en-US" b="true" sz="2900">
                <a:solidFill>
                  <a:srgbClr val="FFFFFF"/>
                </a:solidFill>
                <a:latin typeface="Roboto Mono Bold"/>
                <a:ea typeface="Roboto Mono Bold"/>
                <a:cs typeface="Roboto Mono Bold"/>
                <a:sym typeface="Roboto Mono Bold"/>
              </a:rPr>
              <a:t>BRAND POSITIONING: </a:t>
            </a:r>
          </a:p>
          <a:p>
            <a:pPr algn="ctr">
              <a:lnSpc>
                <a:spcPts val="4060"/>
              </a:lnSpc>
            </a:pPr>
            <a:r>
              <a:rPr lang="en-US" sz="2900">
                <a:solidFill>
                  <a:srgbClr val="FFFFFF"/>
                </a:solidFill>
                <a:latin typeface="Roboto Mono"/>
                <a:ea typeface="Roboto Mono"/>
                <a:cs typeface="Roboto Mono"/>
                <a:sym typeface="Roboto Mono"/>
              </a:rPr>
              <a:t>Establish the brand as a leader in sustainability and innovation, emphasizing transparency in sourcing and manufacturing processes.</a:t>
            </a:r>
          </a:p>
          <a:p>
            <a:pPr algn="ctr">
              <a:lnSpc>
                <a:spcPts val="4060"/>
              </a:lnSpc>
            </a:pPr>
          </a:p>
          <a:p>
            <a:pPr algn="ctr">
              <a:lnSpc>
                <a:spcPts val="4060"/>
              </a:lnSpc>
            </a:pPr>
            <a:r>
              <a:rPr lang="en-US" b="true" sz="2900">
                <a:solidFill>
                  <a:srgbClr val="FFFFFF"/>
                </a:solidFill>
                <a:latin typeface="Roboto Mono Bold"/>
                <a:ea typeface="Roboto Mono Bold"/>
                <a:cs typeface="Roboto Mono Bold"/>
                <a:sym typeface="Roboto Mono Bold"/>
              </a:rPr>
              <a:t>PROMOTION:</a:t>
            </a:r>
          </a:p>
          <a:p>
            <a:pPr algn="ctr">
              <a:lnSpc>
                <a:spcPts val="4060"/>
              </a:lnSpc>
            </a:pPr>
            <a:r>
              <a:rPr lang="en-US" sz="2900">
                <a:solidFill>
                  <a:srgbClr val="FFFFFF"/>
                </a:solidFill>
                <a:latin typeface="Roboto Mono"/>
                <a:ea typeface="Roboto Mono"/>
                <a:cs typeface="Roboto Mono"/>
                <a:sym typeface="Roboto Mono"/>
              </a:rPr>
              <a:t>Utilize social media campaigns highlighting sustainability stories. Partner with environmental organizations and the government for co-branding opportunities and promotion. Engage in community events and sponsorships to promote electric mobility.</a:t>
            </a:r>
          </a:p>
          <a:p>
            <a:pPr algn="ctr">
              <a:lnSpc>
                <a:spcPts val="4060"/>
              </a:lnSpc>
            </a:pPr>
          </a:p>
          <a:p>
            <a:pPr algn="ctr">
              <a:lnSpc>
                <a:spcPts val="4060"/>
              </a:lnSpc>
            </a:pPr>
            <a:r>
              <a:rPr lang="en-US" b="true" sz="2900">
                <a:solidFill>
                  <a:srgbClr val="FFFFFF"/>
                </a:solidFill>
                <a:latin typeface="Roboto Mono Bold"/>
                <a:ea typeface="Roboto Mono Bold"/>
                <a:cs typeface="Roboto Mono Bold"/>
                <a:sym typeface="Roboto Mono Bold"/>
              </a:rPr>
              <a:t>SALES CHANNELS:</a:t>
            </a:r>
          </a:p>
          <a:p>
            <a:pPr algn="ctr">
              <a:lnSpc>
                <a:spcPts val="4060"/>
              </a:lnSpc>
            </a:pPr>
            <a:r>
              <a:rPr lang="en-US" sz="2900">
                <a:solidFill>
                  <a:srgbClr val="FFFFFF"/>
                </a:solidFill>
                <a:latin typeface="Roboto Mono"/>
                <a:ea typeface="Roboto Mono"/>
                <a:cs typeface="Roboto Mono"/>
                <a:sym typeface="Roboto Mono"/>
              </a:rPr>
              <a:t>Direct-to-consumer sales model to enhance customer engagement and lower costs. Collaborate with dealerships that align with the brand's sustainability values.</a:t>
            </a:r>
          </a:p>
          <a:p>
            <a:pPr algn="ctr">
              <a:lnSpc>
                <a:spcPts val="4060"/>
              </a:lnSpc>
            </a:pPr>
          </a:p>
        </p:txBody>
      </p:sp>
      <p:sp>
        <p:nvSpPr>
          <p:cNvPr name="TextBox 7" id="7"/>
          <p:cNvSpPr txBox="true"/>
          <p:nvPr/>
        </p:nvSpPr>
        <p:spPr>
          <a:xfrm rot="0">
            <a:off x="1411460" y="800100"/>
            <a:ext cx="15455554" cy="1335726"/>
          </a:xfrm>
          <a:prstGeom prst="rect">
            <a:avLst/>
          </a:prstGeom>
        </p:spPr>
        <p:txBody>
          <a:bodyPr anchor="t" rtlCol="false" tIns="0" lIns="0" bIns="0" rIns="0">
            <a:spAutoFit/>
          </a:bodyPr>
          <a:lstStyle/>
          <a:p>
            <a:pPr algn="ctr">
              <a:lnSpc>
                <a:spcPts val="10249"/>
              </a:lnSpc>
            </a:pPr>
            <a:r>
              <a:rPr lang="en-US" sz="7321">
                <a:solidFill>
                  <a:srgbClr val="FFFFFF"/>
                </a:solidFill>
                <a:latin typeface="Horizon"/>
                <a:ea typeface="Horizon"/>
                <a:cs typeface="Horizon"/>
                <a:sym typeface="Horizon"/>
              </a:rPr>
              <a:t>marketing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16567"/>
            <a:ext cx="20349734" cy="20349734"/>
          </a:xfrm>
          <a:custGeom>
            <a:avLst/>
            <a:gdLst/>
            <a:ahLst/>
            <a:cxnLst/>
            <a:rect r="r" b="b" t="t" l="l"/>
            <a:pathLst>
              <a:path h="20349734" w="20349734">
                <a:moveTo>
                  <a:pt x="0" y="0"/>
                </a:moveTo>
                <a:lnTo>
                  <a:pt x="20349734" y="0"/>
                </a:lnTo>
                <a:lnTo>
                  <a:pt x="20349734" y="20349734"/>
                </a:lnTo>
                <a:lnTo>
                  <a:pt x="0" y="20349734"/>
                </a:lnTo>
                <a:lnTo>
                  <a:pt x="0" y="0"/>
                </a:lnTo>
                <a:close/>
              </a:path>
            </a:pathLst>
          </a:custGeom>
          <a:blipFill>
            <a:blip r:embed="rId2"/>
            <a:stretch>
              <a:fillRect l="0" t="0" r="0" b="0"/>
            </a:stretch>
          </a:blipFill>
        </p:spPr>
      </p:sp>
      <p:grpSp>
        <p:nvGrpSpPr>
          <p:cNvPr name="Group 3" id="3"/>
          <p:cNvGrpSpPr/>
          <p:nvPr/>
        </p:nvGrpSpPr>
        <p:grpSpPr>
          <a:xfrm rot="0">
            <a:off x="-4763"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113920" y="3824895"/>
            <a:ext cx="4357956" cy="5433405"/>
            <a:chOff x="0" y="0"/>
            <a:chExt cx="1147774" cy="1431020"/>
          </a:xfrm>
        </p:grpSpPr>
        <p:sp>
          <p:nvSpPr>
            <p:cNvPr name="Freeform 7" id="7"/>
            <p:cNvSpPr/>
            <p:nvPr/>
          </p:nvSpPr>
          <p:spPr>
            <a:xfrm flipH="false" flipV="false" rot="0">
              <a:off x="0" y="0"/>
              <a:ext cx="1147775" cy="1431020"/>
            </a:xfrm>
            <a:custGeom>
              <a:avLst/>
              <a:gdLst/>
              <a:ahLst/>
              <a:cxnLst/>
              <a:rect r="r" b="b" t="t" l="l"/>
              <a:pathLst>
                <a:path h="1431020" w="1147775">
                  <a:moveTo>
                    <a:pt x="0" y="0"/>
                  </a:moveTo>
                  <a:lnTo>
                    <a:pt x="1147775" y="0"/>
                  </a:lnTo>
                  <a:lnTo>
                    <a:pt x="1147775" y="1431020"/>
                  </a:lnTo>
                  <a:lnTo>
                    <a:pt x="0" y="1431020"/>
                  </a:lnTo>
                  <a:close/>
                </a:path>
              </a:pathLst>
            </a:custGeom>
            <a:solidFill>
              <a:srgbClr val="2C6A6F">
                <a:alpha val="74902"/>
              </a:srgbClr>
            </a:solidFill>
          </p:spPr>
        </p:sp>
        <p:sp>
          <p:nvSpPr>
            <p:cNvPr name="TextBox 8" id="8"/>
            <p:cNvSpPr txBox="true"/>
            <p:nvPr/>
          </p:nvSpPr>
          <p:spPr>
            <a:xfrm>
              <a:off x="0" y="-38100"/>
              <a:ext cx="1147774" cy="14691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807799" y="3824895"/>
            <a:ext cx="4356755" cy="5433405"/>
            <a:chOff x="0" y="0"/>
            <a:chExt cx="1147458" cy="1431020"/>
          </a:xfrm>
        </p:grpSpPr>
        <p:sp>
          <p:nvSpPr>
            <p:cNvPr name="Freeform 10" id="10"/>
            <p:cNvSpPr/>
            <p:nvPr/>
          </p:nvSpPr>
          <p:spPr>
            <a:xfrm flipH="false" flipV="false" rot="0">
              <a:off x="0" y="0"/>
              <a:ext cx="1147458" cy="1431020"/>
            </a:xfrm>
            <a:custGeom>
              <a:avLst/>
              <a:gdLst/>
              <a:ahLst/>
              <a:cxnLst/>
              <a:rect r="r" b="b" t="t" l="l"/>
              <a:pathLst>
                <a:path h="1431020" w="1147458">
                  <a:moveTo>
                    <a:pt x="0" y="0"/>
                  </a:moveTo>
                  <a:lnTo>
                    <a:pt x="1147458" y="0"/>
                  </a:lnTo>
                  <a:lnTo>
                    <a:pt x="1147458" y="1431020"/>
                  </a:lnTo>
                  <a:lnTo>
                    <a:pt x="0" y="1431020"/>
                  </a:lnTo>
                  <a:close/>
                </a:path>
              </a:pathLst>
            </a:custGeom>
            <a:solidFill>
              <a:srgbClr val="2C6A6F">
                <a:alpha val="74902"/>
              </a:srgbClr>
            </a:solidFill>
          </p:spPr>
        </p:sp>
        <p:sp>
          <p:nvSpPr>
            <p:cNvPr name="TextBox 11" id="11"/>
            <p:cNvSpPr txBox="true"/>
            <p:nvPr/>
          </p:nvSpPr>
          <p:spPr>
            <a:xfrm>
              <a:off x="0" y="-38100"/>
              <a:ext cx="1147458" cy="146912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960860" y="2897794"/>
            <a:ext cx="4356755" cy="5433405"/>
            <a:chOff x="0" y="0"/>
            <a:chExt cx="1147458" cy="1431020"/>
          </a:xfrm>
        </p:grpSpPr>
        <p:sp>
          <p:nvSpPr>
            <p:cNvPr name="Freeform 13" id="13"/>
            <p:cNvSpPr/>
            <p:nvPr/>
          </p:nvSpPr>
          <p:spPr>
            <a:xfrm flipH="false" flipV="false" rot="0">
              <a:off x="0" y="0"/>
              <a:ext cx="1147458" cy="1431020"/>
            </a:xfrm>
            <a:custGeom>
              <a:avLst/>
              <a:gdLst/>
              <a:ahLst/>
              <a:cxnLst/>
              <a:rect r="r" b="b" t="t" l="l"/>
              <a:pathLst>
                <a:path h="1431020" w="1147458">
                  <a:moveTo>
                    <a:pt x="0" y="0"/>
                  </a:moveTo>
                  <a:lnTo>
                    <a:pt x="1147458" y="0"/>
                  </a:lnTo>
                  <a:lnTo>
                    <a:pt x="1147458" y="1431020"/>
                  </a:lnTo>
                  <a:lnTo>
                    <a:pt x="0" y="1431020"/>
                  </a:lnTo>
                  <a:close/>
                </a:path>
              </a:pathLst>
            </a:custGeom>
            <a:solidFill>
              <a:srgbClr val="2C6A6F">
                <a:alpha val="74902"/>
              </a:srgbClr>
            </a:solidFill>
          </p:spPr>
        </p:sp>
        <p:sp>
          <p:nvSpPr>
            <p:cNvPr name="TextBox 14" id="14"/>
            <p:cNvSpPr txBox="true"/>
            <p:nvPr/>
          </p:nvSpPr>
          <p:spPr>
            <a:xfrm>
              <a:off x="0" y="-38100"/>
              <a:ext cx="1147458" cy="146912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411460" y="800100"/>
            <a:ext cx="15455554" cy="1335726"/>
          </a:xfrm>
          <a:prstGeom prst="rect">
            <a:avLst/>
          </a:prstGeom>
        </p:spPr>
        <p:txBody>
          <a:bodyPr anchor="t" rtlCol="false" tIns="0" lIns="0" bIns="0" rIns="0">
            <a:spAutoFit/>
          </a:bodyPr>
          <a:lstStyle/>
          <a:p>
            <a:pPr algn="ctr">
              <a:lnSpc>
                <a:spcPts val="10249"/>
              </a:lnSpc>
            </a:pPr>
            <a:r>
              <a:rPr lang="en-US" sz="7321">
                <a:solidFill>
                  <a:srgbClr val="FFFFFF"/>
                </a:solidFill>
                <a:latin typeface="Horizon"/>
                <a:ea typeface="Horizon"/>
                <a:cs typeface="Horizon"/>
                <a:sym typeface="Horizon"/>
              </a:rPr>
              <a:t>supply chain </a:t>
            </a:r>
          </a:p>
        </p:txBody>
      </p:sp>
      <p:sp>
        <p:nvSpPr>
          <p:cNvPr name="TextBox 16" id="16"/>
          <p:cNvSpPr txBox="true"/>
          <p:nvPr/>
        </p:nvSpPr>
        <p:spPr>
          <a:xfrm rot="0">
            <a:off x="3073649" y="4088417"/>
            <a:ext cx="2438499"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Roboto Mono Bold"/>
                <a:ea typeface="Roboto Mono Bold"/>
                <a:cs typeface="Roboto Mono Bold"/>
                <a:sym typeface="Roboto Mono Bold"/>
              </a:rPr>
              <a:t>Sourcing</a:t>
            </a:r>
          </a:p>
        </p:txBody>
      </p:sp>
      <p:sp>
        <p:nvSpPr>
          <p:cNvPr name="TextBox 17" id="17"/>
          <p:cNvSpPr txBox="true"/>
          <p:nvPr/>
        </p:nvSpPr>
        <p:spPr>
          <a:xfrm rot="0">
            <a:off x="2424665" y="4952999"/>
            <a:ext cx="3736468" cy="3967480"/>
          </a:xfrm>
          <a:prstGeom prst="rect">
            <a:avLst/>
          </a:prstGeom>
        </p:spPr>
        <p:txBody>
          <a:bodyPr anchor="t" rtlCol="false" tIns="0" lIns="0" bIns="0" rIns="0">
            <a:spAutoFit/>
          </a:bodyPr>
          <a:lstStyle/>
          <a:p>
            <a:pPr algn="ctr">
              <a:lnSpc>
                <a:spcPts val="2869"/>
              </a:lnSpc>
            </a:pPr>
            <a:r>
              <a:rPr lang="en-US" sz="2049">
                <a:solidFill>
                  <a:srgbClr val="FFFFFF"/>
                </a:solidFill>
                <a:latin typeface="Roboto Mono"/>
                <a:ea typeface="Roboto Mono"/>
                <a:cs typeface="Roboto Mono"/>
                <a:sym typeface="Roboto Mono"/>
              </a:rPr>
              <a:t>Partner with suppliers who prioritize sustainability, ensuring that raw materials are ethically sourced. Aim for localized supply chains to reduce transportation emissions and support local economies.</a:t>
            </a:r>
          </a:p>
        </p:txBody>
      </p:sp>
      <p:sp>
        <p:nvSpPr>
          <p:cNvPr name="TextBox 18" id="18"/>
          <p:cNvSpPr txBox="true"/>
          <p:nvPr/>
        </p:nvSpPr>
        <p:spPr>
          <a:xfrm rot="0">
            <a:off x="11915998" y="4088417"/>
            <a:ext cx="4139903" cy="663448"/>
          </a:xfrm>
          <a:prstGeom prst="rect">
            <a:avLst/>
          </a:prstGeom>
        </p:spPr>
        <p:txBody>
          <a:bodyPr anchor="t" rtlCol="false" tIns="0" lIns="0" bIns="0" rIns="0">
            <a:spAutoFit/>
          </a:bodyPr>
          <a:lstStyle/>
          <a:p>
            <a:pPr algn="ctr">
              <a:lnSpc>
                <a:spcPts val="5432"/>
              </a:lnSpc>
            </a:pPr>
            <a:r>
              <a:rPr lang="en-US" sz="3880" b="true">
                <a:solidFill>
                  <a:srgbClr val="FFFFFF"/>
                </a:solidFill>
                <a:latin typeface="Roboto Mono Bold"/>
                <a:ea typeface="Roboto Mono Bold"/>
                <a:cs typeface="Roboto Mono Bold"/>
                <a:sym typeface="Roboto Mono Bold"/>
              </a:rPr>
              <a:t>EOL Management</a:t>
            </a:r>
          </a:p>
        </p:txBody>
      </p:sp>
      <p:sp>
        <p:nvSpPr>
          <p:cNvPr name="TextBox 19" id="19"/>
          <p:cNvSpPr txBox="true"/>
          <p:nvPr/>
        </p:nvSpPr>
        <p:spPr>
          <a:xfrm rot="0">
            <a:off x="12117715" y="4952999"/>
            <a:ext cx="3736468" cy="3243580"/>
          </a:xfrm>
          <a:prstGeom prst="rect">
            <a:avLst/>
          </a:prstGeom>
        </p:spPr>
        <p:txBody>
          <a:bodyPr anchor="t" rtlCol="false" tIns="0" lIns="0" bIns="0" rIns="0">
            <a:spAutoFit/>
          </a:bodyPr>
          <a:lstStyle/>
          <a:p>
            <a:pPr algn="ctr">
              <a:lnSpc>
                <a:spcPts val="2869"/>
              </a:lnSpc>
            </a:pPr>
            <a:r>
              <a:rPr lang="en-US" sz="2049">
                <a:solidFill>
                  <a:srgbClr val="FFFFFF"/>
                </a:solidFill>
                <a:latin typeface="Roboto Mono"/>
                <a:ea typeface="Roboto Mono"/>
                <a:cs typeface="Roboto Mono"/>
                <a:sym typeface="Roboto Mono"/>
              </a:rPr>
              <a:t>Create a program to facilitate the return and recycling of vehicles at the end of their life cycle.</a:t>
            </a:r>
          </a:p>
          <a:p>
            <a:pPr algn="ctr">
              <a:lnSpc>
                <a:spcPts val="2869"/>
              </a:lnSpc>
            </a:pPr>
            <a:r>
              <a:rPr lang="en-US" sz="2049">
                <a:solidFill>
                  <a:srgbClr val="FFFFFF"/>
                </a:solidFill>
                <a:latin typeface="Roboto Mono"/>
                <a:ea typeface="Roboto Mono"/>
                <a:cs typeface="Roboto Mono"/>
                <a:sym typeface="Roboto Mono"/>
              </a:rPr>
              <a:t>Develop strategies for reusing parts and materials to create a closed-loop system.</a:t>
            </a:r>
          </a:p>
        </p:txBody>
      </p:sp>
      <p:sp>
        <p:nvSpPr>
          <p:cNvPr name="TextBox 20" id="20"/>
          <p:cNvSpPr txBox="true"/>
          <p:nvPr/>
        </p:nvSpPr>
        <p:spPr>
          <a:xfrm rot="0">
            <a:off x="7157938" y="3160366"/>
            <a:ext cx="3962599" cy="679450"/>
          </a:xfrm>
          <a:prstGeom prst="rect">
            <a:avLst/>
          </a:prstGeom>
        </p:spPr>
        <p:txBody>
          <a:bodyPr anchor="t" rtlCol="false" tIns="0" lIns="0" bIns="0" rIns="0">
            <a:spAutoFit/>
          </a:bodyPr>
          <a:lstStyle/>
          <a:p>
            <a:pPr algn="ctr">
              <a:lnSpc>
                <a:spcPts val="5599"/>
              </a:lnSpc>
            </a:pPr>
            <a:r>
              <a:rPr lang="en-US" sz="3999" b="true">
                <a:solidFill>
                  <a:srgbClr val="FFFFFF"/>
                </a:solidFill>
                <a:latin typeface="Roboto Mono Bold"/>
                <a:ea typeface="Roboto Mono Bold"/>
                <a:cs typeface="Roboto Mono Bold"/>
                <a:sym typeface="Roboto Mono Bold"/>
              </a:rPr>
              <a:t>Manufacturing</a:t>
            </a:r>
          </a:p>
        </p:txBody>
      </p:sp>
      <p:sp>
        <p:nvSpPr>
          <p:cNvPr name="TextBox 21" id="21"/>
          <p:cNvSpPr txBox="true"/>
          <p:nvPr/>
        </p:nvSpPr>
        <p:spPr>
          <a:xfrm rot="0">
            <a:off x="7271003" y="4024948"/>
            <a:ext cx="3736468" cy="3243580"/>
          </a:xfrm>
          <a:prstGeom prst="rect">
            <a:avLst/>
          </a:prstGeom>
        </p:spPr>
        <p:txBody>
          <a:bodyPr anchor="t" rtlCol="false" tIns="0" lIns="0" bIns="0" rIns="0">
            <a:spAutoFit/>
          </a:bodyPr>
          <a:lstStyle/>
          <a:p>
            <a:pPr algn="ctr">
              <a:lnSpc>
                <a:spcPts val="2869"/>
              </a:lnSpc>
            </a:pPr>
            <a:r>
              <a:rPr lang="en-US" sz="2049">
                <a:solidFill>
                  <a:srgbClr val="FFFFFF"/>
                </a:solidFill>
                <a:latin typeface="Roboto Mono"/>
                <a:ea typeface="Roboto Mono"/>
                <a:cs typeface="Roboto Mono"/>
                <a:sym typeface="Roboto Mono"/>
              </a:rPr>
              <a:t>Implement lean principles to minimize waste and improve efficiency.</a:t>
            </a:r>
          </a:p>
          <a:p>
            <a:pPr algn="ctr">
              <a:lnSpc>
                <a:spcPts val="2869"/>
              </a:lnSpc>
            </a:pPr>
            <a:r>
              <a:rPr lang="en-US" sz="2049">
                <a:solidFill>
                  <a:srgbClr val="FFFFFF"/>
                </a:solidFill>
                <a:latin typeface="Roboto Mono"/>
                <a:ea typeface="Roboto Mono"/>
                <a:cs typeface="Roboto Mono"/>
                <a:sym typeface="Roboto Mono"/>
              </a:rPr>
              <a:t>Utilize automation and IoT technologies to enhance production processes and data analytics.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0982" y="-6126881"/>
            <a:ext cx="19318982" cy="19318982"/>
          </a:xfrm>
          <a:custGeom>
            <a:avLst/>
            <a:gdLst/>
            <a:ahLst/>
            <a:cxnLst/>
            <a:rect r="r" b="b" t="t" l="l"/>
            <a:pathLst>
              <a:path h="19318982" w="19318982">
                <a:moveTo>
                  <a:pt x="0" y="0"/>
                </a:moveTo>
                <a:lnTo>
                  <a:pt x="19318982" y="0"/>
                </a:lnTo>
                <a:lnTo>
                  <a:pt x="19318982" y="19318982"/>
                </a:lnTo>
                <a:lnTo>
                  <a:pt x="0" y="19318982"/>
                </a:lnTo>
                <a:lnTo>
                  <a:pt x="0" y="0"/>
                </a:lnTo>
                <a:close/>
              </a:path>
            </a:pathLst>
          </a:custGeom>
          <a:blipFill>
            <a:blip r:embed="rId2"/>
            <a:stretch>
              <a:fillRect l="0" t="0" r="0" b="0"/>
            </a:stretch>
          </a:blipFill>
        </p:spPr>
      </p:sp>
      <p:grpSp>
        <p:nvGrpSpPr>
          <p:cNvPr name="Group 3" id="3"/>
          <p:cNvGrpSpPr/>
          <p:nvPr/>
        </p:nvGrpSpPr>
        <p:grpSpPr>
          <a:xfrm rot="0">
            <a:off x="-4763"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16223" y="800100"/>
            <a:ext cx="15455554" cy="1335726"/>
          </a:xfrm>
          <a:prstGeom prst="rect">
            <a:avLst/>
          </a:prstGeom>
        </p:spPr>
        <p:txBody>
          <a:bodyPr anchor="t" rtlCol="false" tIns="0" lIns="0" bIns="0" rIns="0">
            <a:spAutoFit/>
          </a:bodyPr>
          <a:lstStyle/>
          <a:p>
            <a:pPr algn="ctr">
              <a:lnSpc>
                <a:spcPts val="10249"/>
              </a:lnSpc>
            </a:pPr>
            <a:r>
              <a:rPr lang="en-US" sz="7321">
                <a:solidFill>
                  <a:srgbClr val="FFFFFF"/>
                </a:solidFill>
                <a:latin typeface="Horizon"/>
                <a:ea typeface="Horizon"/>
                <a:cs typeface="Horizon"/>
                <a:sym typeface="Horizon"/>
              </a:rPr>
              <a:t>Financial plans</a:t>
            </a:r>
          </a:p>
        </p:txBody>
      </p:sp>
      <p:sp>
        <p:nvSpPr>
          <p:cNvPr name="TextBox 7" id="7"/>
          <p:cNvSpPr txBox="true"/>
          <p:nvPr/>
        </p:nvSpPr>
        <p:spPr>
          <a:xfrm rot="0">
            <a:off x="1028700" y="2622448"/>
            <a:ext cx="16230600" cy="4321810"/>
          </a:xfrm>
          <a:prstGeom prst="rect">
            <a:avLst/>
          </a:prstGeom>
        </p:spPr>
        <p:txBody>
          <a:bodyPr anchor="t" rtlCol="false" tIns="0" lIns="0" bIns="0" rIns="0">
            <a:spAutoFit/>
          </a:bodyPr>
          <a:lstStyle/>
          <a:p>
            <a:pPr algn="ctr">
              <a:lnSpc>
                <a:spcPts val="4340"/>
              </a:lnSpc>
            </a:pPr>
            <a:r>
              <a:rPr lang="en-US" sz="3100">
                <a:solidFill>
                  <a:srgbClr val="FFFFFF"/>
                </a:solidFill>
                <a:latin typeface="Roboto Mono"/>
                <a:ea typeface="Roboto Mono"/>
                <a:cs typeface="Roboto Mono"/>
                <a:sym typeface="Roboto Mono"/>
              </a:rPr>
              <a:t>The company will seek funding from venture capitalists in green technology and sustainable investments and government grants to promote electric vehicle development. The costs will be managed through a detailed budget, continuously assessing operations for cost-saving opportunities. Revenue streams include vehicle sales, maintenance packages, and software subscriptions. It will also explore partnerships with tech companies for additional features and services.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11460" y="800100"/>
            <a:ext cx="15455554" cy="1335726"/>
          </a:xfrm>
          <a:prstGeom prst="rect">
            <a:avLst/>
          </a:prstGeom>
        </p:spPr>
        <p:txBody>
          <a:bodyPr anchor="t" rtlCol="false" tIns="0" lIns="0" bIns="0" rIns="0">
            <a:spAutoFit/>
          </a:bodyPr>
          <a:lstStyle/>
          <a:p>
            <a:pPr algn="ctr">
              <a:lnSpc>
                <a:spcPts val="10249"/>
              </a:lnSpc>
            </a:pPr>
            <a:r>
              <a:rPr lang="en-US" sz="7321">
                <a:solidFill>
                  <a:srgbClr val="FFFFFF"/>
                </a:solidFill>
                <a:latin typeface="Horizon"/>
                <a:ea typeface="Horizon"/>
                <a:cs typeface="Horizon"/>
                <a:sym typeface="Horizon"/>
              </a:rPr>
              <a:t>long term goals</a:t>
            </a:r>
          </a:p>
        </p:txBody>
      </p:sp>
      <p:sp>
        <p:nvSpPr>
          <p:cNvPr name="TextBox 7" id="7"/>
          <p:cNvSpPr txBox="true"/>
          <p:nvPr/>
        </p:nvSpPr>
        <p:spPr>
          <a:xfrm rot="0">
            <a:off x="1028700" y="2622448"/>
            <a:ext cx="16230600" cy="4321810"/>
          </a:xfrm>
          <a:prstGeom prst="rect">
            <a:avLst/>
          </a:prstGeom>
        </p:spPr>
        <p:txBody>
          <a:bodyPr anchor="t" rtlCol="false" tIns="0" lIns="0" bIns="0" rIns="0">
            <a:spAutoFit/>
          </a:bodyPr>
          <a:lstStyle/>
          <a:p>
            <a:pPr algn="ctr">
              <a:lnSpc>
                <a:spcPts val="4340"/>
              </a:lnSpc>
            </a:pPr>
            <a:r>
              <a:rPr lang="en-US" sz="3100">
                <a:solidFill>
                  <a:srgbClr val="FFFFFF"/>
                </a:solidFill>
                <a:latin typeface="Roboto Mono"/>
                <a:ea typeface="Roboto Mono"/>
                <a:cs typeface="Roboto Mono"/>
                <a:sym typeface="Roboto Mono"/>
              </a:rPr>
              <a:t>The company aims to penetrate the growing EV market by setting sales targets for the first five years, continuously expanding its product lineup based on customer feedback and market trends, and exploring opportunities for global expansion into international markets with favorable policies and charging infrastructure. They will also tailor their products and marketing strategies to meet regional needs and pursue industry certifications and awards for sustainability and innovation.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759682"/>
            <a:ext cx="18288000" cy="18288000"/>
          </a:xfrm>
          <a:custGeom>
            <a:avLst/>
            <a:gdLst/>
            <a:ahLst/>
            <a:cxnLst/>
            <a:rect r="r" b="b" t="t" l="l"/>
            <a:pathLst>
              <a:path h="18288000" w="18288000">
                <a:moveTo>
                  <a:pt x="0" y="0"/>
                </a:moveTo>
                <a:lnTo>
                  <a:pt x="18288000" y="0"/>
                </a:lnTo>
                <a:lnTo>
                  <a:pt x="18288000" y="18288000"/>
                </a:lnTo>
                <a:lnTo>
                  <a:pt x="0" y="18288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861168" y="1028700"/>
            <a:ext cx="14565664" cy="8229600"/>
          </a:xfrm>
          <a:prstGeom prst="rect">
            <a:avLst/>
          </a:prstGeom>
        </p:spPr>
      </p:pic>
      <p:sp>
        <p:nvSpPr>
          <p:cNvPr name="TextBox 7" id="7"/>
          <p:cNvSpPr txBox="true"/>
          <p:nvPr/>
        </p:nvSpPr>
        <p:spPr>
          <a:xfrm rot="0">
            <a:off x="2574776" y="3927468"/>
            <a:ext cx="13138448" cy="2089164"/>
          </a:xfrm>
          <a:prstGeom prst="rect">
            <a:avLst/>
          </a:prstGeom>
        </p:spPr>
        <p:txBody>
          <a:bodyPr anchor="t" rtlCol="false" tIns="0" lIns="0" bIns="0" rIns="0">
            <a:spAutoFit/>
          </a:bodyPr>
          <a:lstStyle/>
          <a:p>
            <a:pPr algn="ctr">
              <a:lnSpc>
                <a:spcPts val="16099"/>
              </a:lnSpc>
            </a:pPr>
            <a:r>
              <a:rPr lang="en-US" sz="11499">
                <a:solidFill>
                  <a:srgbClr val="FFFFFF"/>
                </a:solidFill>
                <a:latin typeface="Horizon"/>
                <a:ea typeface="Horizon"/>
                <a:cs typeface="Horizon"/>
                <a:sym typeface="Horizo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DAGTjipHCAk</dc:identifier>
  <dcterms:modified xsi:type="dcterms:W3CDTF">2011-08-01T06:04:30Z</dcterms:modified>
  <cp:revision>1</cp:revision>
  <dc:title>the ss600 - pitch prodigy</dc:title>
</cp:coreProperties>
</file>